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486377" y="2709522"/>
            <a:ext cx="11315247" cy="405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RAJASTHAN POLICE HACKATHON 1.0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363" y="606361"/>
            <a:ext cx="10300971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COMMUNITY- SOCIAL MEDIA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4988" y="1774436"/>
            <a:ext cx="8164216" cy="816421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574793" y="3672948"/>
            <a:ext cx="2924618" cy="576797"/>
            <a:chOff x="0" y="0"/>
            <a:chExt cx="3899491" cy="76906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2700" y="0"/>
              <a:ext cx="3886791" cy="769062"/>
              <a:chOff x="0" y="0"/>
              <a:chExt cx="1036059" cy="205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61646"/>
              <a:ext cx="3886791" cy="43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FFFFFF"/>
                  </a:solidFill>
                  <a:latin typeface="Kollektif Bold"/>
                </a:rPr>
                <a:t>SOCIAL MEDIA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87239" y="2890071"/>
            <a:ext cx="9072061" cy="5597338"/>
            <a:chOff x="0" y="0"/>
            <a:chExt cx="12096081" cy="746311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65437" y="-9525"/>
              <a:ext cx="1126589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545454"/>
                  </a:solidFill>
                  <a:latin typeface="DM Sans Bold"/>
                </a:rPr>
                <a:t>Expectation</a:t>
              </a:r>
              <a:r>
                <a:rPr lang="en-US" sz="3000">
                  <a:solidFill>
                    <a:srgbClr val="545454"/>
                  </a:solidFill>
                  <a:latin typeface="DM Sans"/>
                </a:rPr>
                <a:t>-Allow users to share experiences.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81181"/>
              <a:ext cx="12096081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We have created a Community for citizens to appreciate police officers and share their experiences with others.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55327"/>
              <a:ext cx="12096081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Citizens can also Like and Comment on the post of other citizens.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84421"/>
              <a:ext cx="1209608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It is user-friendly as well as Mobile Friendly.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19874"/>
              <a:ext cx="11796773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Community can be accessed by Police as well as citizen.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3254553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325455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2601885" y="1905153"/>
            <a:ext cx="13084230" cy="6476694"/>
          </a:xfrm>
          <a:custGeom>
            <a:avLst/>
            <a:gdLst/>
            <a:ahLst/>
            <a:cxnLst/>
            <a:rect r="r" b="b" t="t" l="l"/>
            <a:pathLst>
              <a:path h="6476694" w="13084230">
                <a:moveTo>
                  <a:pt x="0" y="0"/>
                </a:moveTo>
                <a:lnTo>
                  <a:pt x="13084230" y="0"/>
                </a:lnTo>
                <a:lnTo>
                  <a:pt x="13084230" y="6476694"/>
                </a:lnTo>
                <a:lnTo>
                  <a:pt x="0" y="6476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77499" y="483421"/>
            <a:ext cx="13829233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COMMUNITY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4032371" y="1284662"/>
            <a:ext cx="9366036" cy="8380748"/>
          </a:xfrm>
          <a:custGeom>
            <a:avLst/>
            <a:gdLst/>
            <a:ahLst/>
            <a:cxnLst/>
            <a:rect r="r" b="b" t="t" l="l"/>
            <a:pathLst>
              <a:path h="8380748" w="9366036">
                <a:moveTo>
                  <a:pt x="0" y="0"/>
                </a:moveTo>
                <a:lnTo>
                  <a:pt x="9366036" y="0"/>
                </a:lnTo>
                <a:lnTo>
                  <a:pt x="9366036" y="8380748"/>
                </a:lnTo>
                <a:lnTo>
                  <a:pt x="0" y="8380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606361"/>
            <a:ext cx="102228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MAIN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2331308" y="3680460"/>
            <a:ext cx="13078536" cy="2926080"/>
            <a:chOff x="0" y="0"/>
            <a:chExt cx="17438048" cy="390144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6058738" cy="1960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>
                  <a:solidFill>
                    <a:srgbClr val="FE6D73"/>
                  </a:solidFill>
                  <a:latin typeface="Kollektif Bold"/>
                </a:rPr>
                <a:t>”SPECIAL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79311" y="1941195"/>
              <a:ext cx="16058738" cy="1960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>
                  <a:solidFill>
                    <a:srgbClr val="FFCB77"/>
                  </a:solidFill>
                  <a:latin typeface="Kollektif Bold"/>
                </a:rPr>
                <a:t>FEATURES”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4876" y="1341691"/>
            <a:ext cx="10830881" cy="12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80">
                <a:solidFill>
                  <a:srgbClr val="227C9D"/>
                </a:solidFill>
                <a:latin typeface="Kollektif Bold"/>
              </a:rPr>
              <a:t>SPECIAL FEATURES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95354" y="6404785"/>
            <a:ext cx="3110344" cy="1159361"/>
            <a:chOff x="0" y="0"/>
            <a:chExt cx="4147126" cy="154581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47126" cy="1545815"/>
              <a:chOff x="0" y="0"/>
              <a:chExt cx="819185" cy="30534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9185" cy="305346"/>
              </a:xfrm>
              <a:custGeom>
                <a:avLst/>
                <a:gdLst/>
                <a:ahLst/>
                <a:cxnLst/>
                <a:rect r="r" b="b" t="t" l="l"/>
                <a:pathLst>
                  <a:path h="305346" w="819185">
                    <a:moveTo>
                      <a:pt x="126943" y="0"/>
                    </a:moveTo>
                    <a:lnTo>
                      <a:pt x="692242" y="0"/>
                    </a:lnTo>
                    <a:cubicBezTo>
                      <a:pt x="725909" y="0"/>
                      <a:pt x="758198" y="13374"/>
                      <a:pt x="782004" y="37181"/>
                    </a:cubicBezTo>
                    <a:cubicBezTo>
                      <a:pt x="805811" y="60987"/>
                      <a:pt x="819185" y="93276"/>
                      <a:pt x="819185" y="126943"/>
                    </a:cubicBezTo>
                    <a:lnTo>
                      <a:pt x="819185" y="178403"/>
                    </a:lnTo>
                    <a:cubicBezTo>
                      <a:pt x="819185" y="212070"/>
                      <a:pt x="805811" y="244359"/>
                      <a:pt x="782004" y="268165"/>
                    </a:cubicBezTo>
                    <a:cubicBezTo>
                      <a:pt x="758198" y="291972"/>
                      <a:pt x="725909" y="305346"/>
                      <a:pt x="692242" y="305346"/>
                    </a:cubicBezTo>
                    <a:lnTo>
                      <a:pt x="126943" y="305346"/>
                    </a:lnTo>
                    <a:cubicBezTo>
                      <a:pt x="56835" y="305346"/>
                      <a:pt x="0" y="248512"/>
                      <a:pt x="0" y="178403"/>
                    </a:cubicBezTo>
                    <a:lnTo>
                      <a:pt x="0" y="126943"/>
                    </a:lnTo>
                    <a:cubicBezTo>
                      <a:pt x="0" y="93276"/>
                      <a:pt x="13374" y="60987"/>
                      <a:pt x="37181" y="37181"/>
                    </a:cubicBezTo>
                    <a:cubicBezTo>
                      <a:pt x="60987" y="13374"/>
                      <a:pt x="93276" y="0"/>
                      <a:pt x="126943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819185" cy="286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3497" y="204582"/>
              <a:ext cx="4003979" cy="1127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Kollektif Bold"/>
                </a:rPr>
                <a:t>01 - BOOK APPOINTMENT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93723" y="3408503"/>
            <a:ext cx="2882716" cy="28827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5614" y="3450461"/>
            <a:ext cx="2917871" cy="291787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35782" y="3482687"/>
            <a:ext cx="2882716" cy="288271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762592" y="-1916106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889247" y="-152983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3033101" y="-109016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3153920" y="-646438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3128153" y="-84805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3904606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4988415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4988415" y="10691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7226356" y="285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26356" y="-105523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42547" y="11123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226356" y="11123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3904606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84590" y="3487176"/>
            <a:ext cx="2828850" cy="282885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11170747" y="6460547"/>
            <a:ext cx="3110344" cy="1159361"/>
            <a:chOff x="0" y="0"/>
            <a:chExt cx="4147126" cy="154581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147126" cy="1545815"/>
              <a:chOff x="0" y="0"/>
              <a:chExt cx="819185" cy="3053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9185" cy="305346"/>
              </a:xfrm>
              <a:custGeom>
                <a:avLst/>
                <a:gdLst/>
                <a:ahLst/>
                <a:cxnLst/>
                <a:rect r="r" b="b" t="t" l="l"/>
                <a:pathLst>
                  <a:path h="305346" w="819185">
                    <a:moveTo>
                      <a:pt x="126943" y="0"/>
                    </a:moveTo>
                    <a:lnTo>
                      <a:pt x="692242" y="0"/>
                    </a:lnTo>
                    <a:cubicBezTo>
                      <a:pt x="725909" y="0"/>
                      <a:pt x="758198" y="13374"/>
                      <a:pt x="782004" y="37181"/>
                    </a:cubicBezTo>
                    <a:cubicBezTo>
                      <a:pt x="805811" y="60987"/>
                      <a:pt x="819185" y="93276"/>
                      <a:pt x="819185" y="126943"/>
                    </a:cubicBezTo>
                    <a:lnTo>
                      <a:pt x="819185" y="178403"/>
                    </a:lnTo>
                    <a:cubicBezTo>
                      <a:pt x="819185" y="212070"/>
                      <a:pt x="805811" y="244359"/>
                      <a:pt x="782004" y="268165"/>
                    </a:cubicBezTo>
                    <a:cubicBezTo>
                      <a:pt x="758198" y="291972"/>
                      <a:pt x="725909" y="305346"/>
                      <a:pt x="692242" y="305346"/>
                    </a:cubicBezTo>
                    <a:lnTo>
                      <a:pt x="126943" y="305346"/>
                    </a:lnTo>
                    <a:cubicBezTo>
                      <a:pt x="56835" y="305346"/>
                      <a:pt x="0" y="248512"/>
                      <a:pt x="0" y="178403"/>
                    </a:cubicBezTo>
                    <a:lnTo>
                      <a:pt x="0" y="126943"/>
                    </a:lnTo>
                    <a:cubicBezTo>
                      <a:pt x="0" y="93276"/>
                      <a:pt x="13374" y="60987"/>
                      <a:pt x="37181" y="37181"/>
                    </a:cubicBezTo>
                    <a:cubicBezTo>
                      <a:pt x="60987" y="13374"/>
                      <a:pt x="93276" y="0"/>
                      <a:pt x="126943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819185" cy="286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3497" y="204582"/>
              <a:ext cx="4003979" cy="1127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Kollektif Bold"/>
                </a:rPr>
                <a:t>04 - MULTI-LINGUAL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918322" y="6433350"/>
            <a:ext cx="3110344" cy="1159361"/>
            <a:chOff x="0" y="0"/>
            <a:chExt cx="4147126" cy="1545815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147126" cy="1545815"/>
              <a:chOff x="0" y="0"/>
              <a:chExt cx="819185" cy="30534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9185" cy="305346"/>
              </a:xfrm>
              <a:custGeom>
                <a:avLst/>
                <a:gdLst/>
                <a:ahLst/>
                <a:cxnLst/>
                <a:rect r="r" b="b" t="t" l="l"/>
                <a:pathLst>
                  <a:path h="305346" w="819185">
                    <a:moveTo>
                      <a:pt x="126943" y="0"/>
                    </a:moveTo>
                    <a:lnTo>
                      <a:pt x="692242" y="0"/>
                    </a:lnTo>
                    <a:cubicBezTo>
                      <a:pt x="725909" y="0"/>
                      <a:pt x="758198" y="13374"/>
                      <a:pt x="782004" y="37181"/>
                    </a:cubicBezTo>
                    <a:cubicBezTo>
                      <a:pt x="805811" y="60987"/>
                      <a:pt x="819185" y="93276"/>
                      <a:pt x="819185" y="126943"/>
                    </a:cubicBezTo>
                    <a:lnTo>
                      <a:pt x="819185" y="178403"/>
                    </a:lnTo>
                    <a:cubicBezTo>
                      <a:pt x="819185" y="212070"/>
                      <a:pt x="805811" y="244359"/>
                      <a:pt x="782004" y="268165"/>
                    </a:cubicBezTo>
                    <a:cubicBezTo>
                      <a:pt x="758198" y="291972"/>
                      <a:pt x="725909" y="305346"/>
                      <a:pt x="692242" y="305346"/>
                    </a:cubicBezTo>
                    <a:lnTo>
                      <a:pt x="126943" y="305346"/>
                    </a:lnTo>
                    <a:cubicBezTo>
                      <a:pt x="56835" y="305346"/>
                      <a:pt x="0" y="248512"/>
                      <a:pt x="0" y="178403"/>
                    </a:cubicBezTo>
                    <a:lnTo>
                      <a:pt x="0" y="126943"/>
                    </a:lnTo>
                    <a:cubicBezTo>
                      <a:pt x="0" y="93276"/>
                      <a:pt x="13374" y="60987"/>
                      <a:pt x="37181" y="37181"/>
                    </a:cubicBezTo>
                    <a:cubicBezTo>
                      <a:pt x="60987" y="13374"/>
                      <a:pt x="93276" y="0"/>
                      <a:pt x="126943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9050"/>
                <a:ext cx="819185" cy="286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3497" y="204582"/>
              <a:ext cx="4003979" cy="1127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Kollektif Bold"/>
                </a:rPr>
                <a:t>02- ANOYMOUS SUGGESTIONS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341291" y="6404785"/>
            <a:ext cx="3110344" cy="1159361"/>
            <a:chOff x="0" y="0"/>
            <a:chExt cx="4147126" cy="1545815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4147126" cy="1545815"/>
              <a:chOff x="0" y="0"/>
              <a:chExt cx="819185" cy="30534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9185" cy="305346"/>
              </a:xfrm>
              <a:custGeom>
                <a:avLst/>
                <a:gdLst/>
                <a:ahLst/>
                <a:cxnLst/>
                <a:rect r="r" b="b" t="t" l="l"/>
                <a:pathLst>
                  <a:path h="305346" w="819185">
                    <a:moveTo>
                      <a:pt x="126943" y="0"/>
                    </a:moveTo>
                    <a:lnTo>
                      <a:pt x="692242" y="0"/>
                    </a:lnTo>
                    <a:cubicBezTo>
                      <a:pt x="725909" y="0"/>
                      <a:pt x="758198" y="13374"/>
                      <a:pt x="782004" y="37181"/>
                    </a:cubicBezTo>
                    <a:cubicBezTo>
                      <a:pt x="805811" y="60987"/>
                      <a:pt x="819185" y="93276"/>
                      <a:pt x="819185" y="126943"/>
                    </a:cubicBezTo>
                    <a:lnTo>
                      <a:pt x="819185" y="178403"/>
                    </a:lnTo>
                    <a:cubicBezTo>
                      <a:pt x="819185" y="212070"/>
                      <a:pt x="805811" y="244359"/>
                      <a:pt x="782004" y="268165"/>
                    </a:cubicBezTo>
                    <a:cubicBezTo>
                      <a:pt x="758198" y="291972"/>
                      <a:pt x="725909" y="305346"/>
                      <a:pt x="692242" y="305346"/>
                    </a:cubicBezTo>
                    <a:lnTo>
                      <a:pt x="126943" y="305346"/>
                    </a:lnTo>
                    <a:cubicBezTo>
                      <a:pt x="56835" y="305346"/>
                      <a:pt x="0" y="248512"/>
                      <a:pt x="0" y="178403"/>
                    </a:cubicBezTo>
                    <a:lnTo>
                      <a:pt x="0" y="126943"/>
                    </a:lnTo>
                    <a:cubicBezTo>
                      <a:pt x="0" y="93276"/>
                      <a:pt x="13374" y="60987"/>
                      <a:pt x="37181" y="37181"/>
                    </a:cubicBezTo>
                    <a:cubicBezTo>
                      <a:pt x="60987" y="13374"/>
                      <a:pt x="93276" y="0"/>
                      <a:pt x="126943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19050"/>
                <a:ext cx="819185" cy="286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3497" y="204582"/>
              <a:ext cx="4003979" cy="1127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Kollektif Bold"/>
                </a:rPr>
                <a:t>03-DATA ANALYTICS</a:t>
              </a: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093545" y="3376277"/>
            <a:ext cx="2917871" cy="2917871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 rot="0">
            <a:off x="15070273" y="6460547"/>
            <a:ext cx="2964415" cy="1104967"/>
            <a:chOff x="0" y="0"/>
            <a:chExt cx="3952553" cy="1473289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3952553" cy="1473289"/>
              <a:chOff x="0" y="0"/>
              <a:chExt cx="819185" cy="30534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9185" cy="305346"/>
              </a:xfrm>
              <a:custGeom>
                <a:avLst/>
                <a:gdLst/>
                <a:ahLst/>
                <a:cxnLst/>
                <a:rect r="r" b="b" t="t" l="l"/>
                <a:pathLst>
                  <a:path h="305346" w="819185">
                    <a:moveTo>
                      <a:pt x="126943" y="0"/>
                    </a:moveTo>
                    <a:lnTo>
                      <a:pt x="692242" y="0"/>
                    </a:lnTo>
                    <a:cubicBezTo>
                      <a:pt x="725909" y="0"/>
                      <a:pt x="758198" y="13374"/>
                      <a:pt x="782004" y="37181"/>
                    </a:cubicBezTo>
                    <a:cubicBezTo>
                      <a:pt x="805811" y="60987"/>
                      <a:pt x="819185" y="93276"/>
                      <a:pt x="819185" y="126943"/>
                    </a:cubicBezTo>
                    <a:lnTo>
                      <a:pt x="819185" y="178403"/>
                    </a:lnTo>
                    <a:cubicBezTo>
                      <a:pt x="819185" y="212070"/>
                      <a:pt x="805811" y="244359"/>
                      <a:pt x="782004" y="268165"/>
                    </a:cubicBezTo>
                    <a:cubicBezTo>
                      <a:pt x="758198" y="291972"/>
                      <a:pt x="725909" y="305346"/>
                      <a:pt x="692242" y="305346"/>
                    </a:cubicBezTo>
                    <a:lnTo>
                      <a:pt x="126943" y="305346"/>
                    </a:lnTo>
                    <a:cubicBezTo>
                      <a:pt x="56835" y="305346"/>
                      <a:pt x="0" y="248512"/>
                      <a:pt x="0" y="178403"/>
                    </a:cubicBezTo>
                    <a:lnTo>
                      <a:pt x="0" y="126943"/>
                    </a:lnTo>
                    <a:cubicBezTo>
                      <a:pt x="0" y="93276"/>
                      <a:pt x="13374" y="60987"/>
                      <a:pt x="37181" y="37181"/>
                    </a:cubicBezTo>
                    <a:cubicBezTo>
                      <a:pt x="60987" y="13374"/>
                      <a:pt x="93276" y="0"/>
                      <a:pt x="126943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9185" cy="286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12864" y="204062"/>
              <a:ext cx="3816122" cy="1065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859">
                  <a:solidFill>
                    <a:srgbClr val="FFFFFF"/>
                  </a:solidFill>
                  <a:latin typeface="Kollektif Bold"/>
                </a:rPr>
                <a:t>05 - AUTO DATA ENTRY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3055627" y="1570604"/>
            <a:ext cx="9444668" cy="4169942"/>
          </a:xfrm>
          <a:custGeom>
            <a:avLst/>
            <a:gdLst/>
            <a:ahLst/>
            <a:cxnLst/>
            <a:rect r="r" b="b" t="t" l="l"/>
            <a:pathLst>
              <a:path h="4169942" w="9444668">
                <a:moveTo>
                  <a:pt x="0" y="0"/>
                </a:moveTo>
                <a:lnTo>
                  <a:pt x="9444668" y="0"/>
                </a:lnTo>
                <a:lnTo>
                  <a:pt x="9444668" y="4169942"/>
                </a:lnTo>
                <a:lnTo>
                  <a:pt x="0" y="416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4328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05543" y="725927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USER HOME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3055627" y="5740546"/>
            <a:ext cx="9444668" cy="4019887"/>
          </a:xfrm>
          <a:custGeom>
            <a:avLst/>
            <a:gdLst/>
            <a:ahLst/>
            <a:cxnLst/>
            <a:rect r="r" b="b" t="t" l="l"/>
            <a:pathLst>
              <a:path h="4019887" w="9444668">
                <a:moveTo>
                  <a:pt x="0" y="0"/>
                </a:moveTo>
                <a:lnTo>
                  <a:pt x="9444668" y="0"/>
                </a:lnTo>
                <a:lnTo>
                  <a:pt x="9444668" y="4019887"/>
                </a:lnTo>
                <a:lnTo>
                  <a:pt x="0" y="4019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541904" y="1805469"/>
            <a:ext cx="5448796" cy="4570536"/>
          </a:xfrm>
          <a:custGeom>
            <a:avLst/>
            <a:gdLst/>
            <a:ahLst/>
            <a:cxnLst/>
            <a:rect r="r" b="b" t="t" l="l"/>
            <a:pathLst>
              <a:path h="4570536" w="5448796">
                <a:moveTo>
                  <a:pt x="0" y="0"/>
                </a:moveTo>
                <a:lnTo>
                  <a:pt x="5448796" y="0"/>
                </a:lnTo>
                <a:lnTo>
                  <a:pt x="5448796" y="4570536"/>
                </a:lnTo>
                <a:lnTo>
                  <a:pt x="0" y="4570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606361"/>
            <a:ext cx="949765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USER APPOINTMENT FIR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5990700" y="4678048"/>
            <a:ext cx="6112589" cy="4679179"/>
          </a:xfrm>
          <a:custGeom>
            <a:avLst/>
            <a:gdLst/>
            <a:ahLst/>
            <a:cxnLst/>
            <a:rect r="r" b="b" t="t" l="l"/>
            <a:pathLst>
              <a:path h="4679179" w="6112589">
                <a:moveTo>
                  <a:pt x="0" y="0"/>
                </a:moveTo>
                <a:lnTo>
                  <a:pt x="6112590" y="0"/>
                </a:lnTo>
                <a:lnTo>
                  <a:pt x="6112590" y="4679179"/>
                </a:lnTo>
                <a:lnTo>
                  <a:pt x="0" y="4679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142646" y="2068260"/>
            <a:ext cx="5116654" cy="5219575"/>
          </a:xfrm>
          <a:custGeom>
            <a:avLst/>
            <a:gdLst/>
            <a:ahLst/>
            <a:cxnLst/>
            <a:rect r="r" b="b" t="t" l="l"/>
            <a:pathLst>
              <a:path h="5219575" w="5116654">
                <a:moveTo>
                  <a:pt x="0" y="0"/>
                </a:moveTo>
                <a:lnTo>
                  <a:pt x="5116654" y="0"/>
                </a:lnTo>
                <a:lnTo>
                  <a:pt x="5116654" y="5219575"/>
                </a:lnTo>
                <a:lnTo>
                  <a:pt x="0" y="5219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3825462" y="1789134"/>
            <a:ext cx="9572945" cy="7662509"/>
          </a:xfrm>
          <a:custGeom>
            <a:avLst/>
            <a:gdLst/>
            <a:ahLst/>
            <a:cxnLst/>
            <a:rect r="r" b="b" t="t" l="l"/>
            <a:pathLst>
              <a:path h="7662509" w="9572945">
                <a:moveTo>
                  <a:pt x="0" y="0"/>
                </a:moveTo>
                <a:lnTo>
                  <a:pt x="9572945" y="0"/>
                </a:lnTo>
                <a:lnTo>
                  <a:pt x="9572945" y="7662509"/>
                </a:lnTo>
                <a:lnTo>
                  <a:pt x="0" y="7662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606361"/>
            <a:ext cx="102228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GENERAL SUGGESTION FORM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821464" y="2087470"/>
            <a:ext cx="7168190" cy="5073054"/>
          </a:xfrm>
          <a:custGeom>
            <a:avLst/>
            <a:gdLst/>
            <a:ahLst/>
            <a:cxnLst/>
            <a:rect r="r" b="b" t="t" l="l"/>
            <a:pathLst>
              <a:path h="5073054" w="7168190">
                <a:moveTo>
                  <a:pt x="0" y="0"/>
                </a:moveTo>
                <a:lnTo>
                  <a:pt x="7168190" y="0"/>
                </a:lnTo>
                <a:lnTo>
                  <a:pt x="7168190" y="5073054"/>
                </a:lnTo>
                <a:lnTo>
                  <a:pt x="0" y="507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246778"/>
            <a:ext cx="102228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USER AUTH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8517056" y="2182936"/>
            <a:ext cx="8742244" cy="4882122"/>
          </a:xfrm>
          <a:custGeom>
            <a:avLst/>
            <a:gdLst/>
            <a:ahLst/>
            <a:cxnLst/>
            <a:rect r="r" b="b" t="t" l="l"/>
            <a:pathLst>
              <a:path h="4882122" w="8742244">
                <a:moveTo>
                  <a:pt x="0" y="0"/>
                </a:moveTo>
                <a:lnTo>
                  <a:pt x="8742244" y="0"/>
                </a:lnTo>
                <a:lnTo>
                  <a:pt x="8742244" y="4882122"/>
                </a:lnTo>
                <a:lnTo>
                  <a:pt x="0" y="4882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280950" y="2161816"/>
            <a:ext cx="7355066" cy="5380509"/>
          </a:xfrm>
          <a:custGeom>
            <a:avLst/>
            <a:gdLst/>
            <a:ahLst/>
            <a:cxnLst/>
            <a:rect r="r" b="b" t="t" l="l"/>
            <a:pathLst>
              <a:path h="5380509" w="7355066">
                <a:moveTo>
                  <a:pt x="0" y="0"/>
                </a:moveTo>
                <a:lnTo>
                  <a:pt x="7355066" y="0"/>
                </a:lnTo>
                <a:lnTo>
                  <a:pt x="7355066" y="5380509"/>
                </a:lnTo>
                <a:lnTo>
                  <a:pt x="0" y="5380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21866" y="2202277"/>
            <a:ext cx="9065375" cy="5120544"/>
          </a:xfrm>
          <a:custGeom>
            <a:avLst/>
            <a:gdLst/>
            <a:ahLst/>
            <a:cxnLst/>
            <a:rect r="r" b="b" t="t" l="l"/>
            <a:pathLst>
              <a:path h="5120544" w="9065375">
                <a:moveTo>
                  <a:pt x="0" y="0"/>
                </a:moveTo>
                <a:lnTo>
                  <a:pt x="9065375" y="0"/>
                </a:lnTo>
                <a:lnTo>
                  <a:pt x="9065375" y="5120544"/>
                </a:lnTo>
                <a:lnTo>
                  <a:pt x="0" y="51205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80950" y="483421"/>
            <a:ext cx="114039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POLICE STATION AUTH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486377" y="3749675"/>
            <a:ext cx="11315247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POLICE FEEDBACK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5397" y="6809551"/>
            <a:ext cx="719720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545454"/>
                </a:solidFill>
                <a:latin typeface="DM Sans"/>
              </a:rPr>
              <a:t>Jaipur Caps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083809" y="2179104"/>
            <a:ext cx="16518419" cy="7484908"/>
          </a:xfrm>
          <a:custGeom>
            <a:avLst/>
            <a:gdLst/>
            <a:ahLst/>
            <a:cxnLst/>
            <a:rect r="r" b="b" t="t" l="l"/>
            <a:pathLst>
              <a:path h="7484908" w="16518419">
                <a:moveTo>
                  <a:pt x="0" y="0"/>
                </a:moveTo>
                <a:lnTo>
                  <a:pt x="16518419" y="0"/>
                </a:lnTo>
                <a:lnTo>
                  <a:pt x="16518419" y="7484909"/>
                </a:lnTo>
                <a:lnTo>
                  <a:pt x="0" y="7484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483421"/>
            <a:ext cx="114039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POLICE HOME PAGE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324959" y="1168845"/>
            <a:ext cx="5655613" cy="4967585"/>
          </a:xfrm>
          <a:custGeom>
            <a:avLst/>
            <a:gdLst/>
            <a:ahLst/>
            <a:cxnLst/>
            <a:rect r="r" b="b" t="t" l="l"/>
            <a:pathLst>
              <a:path h="4967585" w="5655613">
                <a:moveTo>
                  <a:pt x="0" y="0"/>
                </a:moveTo>
                <a:lnTo>
                  <a:pt x="5655613" y="0"/>
                </a:lnTo>
                <a:lnTo>
                  <a:pt x="5655613" y="4967585"/>
                </a:lnTo>
                <a:lnTo>
                  <a:pt x="0" y="4967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52" t="0" r="-1552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85700" y="228677"/>
            <a:ext cx="114039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POLICE ABILITIES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7513972" y="1168845"/>
            <a:ext cx="9394480" cy="3786700"/>
          </a:xfrm>
          <a:custGeom>
            <a:avLst/>
            <a:gdLst/>
            <a:ahLst/>
            <a:cxnLst/>
            <a:rect r="r" b="b" t="t" l="l"/>
            <a:pathLst>
              <a:path h="3786700" w="9394480">
                <a:moveTo>
                  <a:pt x="0" y="0"/>
                </a:moveTo>
                <a:lnTo>
                  <a:pt x="9394480" y="0"/>
                </a:lnTo>
                <a:lnTo>
                  <a:pt x="9394480" y="3786700"/>
                </a:lnTo>
                <a:lnTo>
                  <a:pt x="0" y="3786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63" t="0" r="-1463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69972" y="6267745"/>
            <a:ext cx="8954982" cy="3834737"/>
          </a:xfrm>
          <a:custGeom>
            <a:avLst/>
            <a:gdLst/>
            <a:ahLst/>
            <a:cxnLst/>
            <a:rect r="r" b="b" t="t" l="l"/>
            <a:pathLst>
              <a:path h="3834737" w="8954982">
                <a:moveTo>
                  <a:pt x="0" y="0"/>
                </a:moveTo>
                <a:lnTo>
                  <a:pt x="8954982" y="0"/>
                </a:lnTo>
                <a:lnTo>
                  <a:pt x="8954982" y="3834737"/>
                </a:lnTo>
                <a:lnTo>
                  <a:pt x="0" y="38347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53908" y="5269284"/>
            <a:ext cx="6301512" cy="4833198"/>
          </a:xfrm>
          <a:custGeom>
            <a:avLst/>
            <a:gdLst/>
            <a:ahLst/>
            <a:cxnLst/>
            <a:rect r="r" b="b" t="t" l="l"/>
            <a:pathLst>
              <a:path h="4833198" w="6301512">
                <a:moveTo>
                  <a:pt x="0" y="0"/>
                </a:moveTo>
                <a:lnTo>
                  <a:pt x="6301511" y="0"/>
                </a:lnTo>
                <a:lnTo>
                  <a:pt x="6301511" y="4833198"/>
                </a:lnTo>
                <a:lnTo>
                  <a:pt x="0" y="4833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3254553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325455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363880" y="2311583"/>
            <a:ext cx="6369944" cy="5945281"/>
          </a:xfrm>
          <a:custGeom>
            <a:avLst/>
            <a:gdLst/>
            <a:ahLst/>
            <a:cxnLst/>
            <a:rect r="r" b="b" t="t" l="l"/>
            <a:pathLst>
              <a:path h="5945281" w="6369944">
                <a:moveTo>
                  <a:pt x="0" y="0"/>
                </a:moveTo>
                <a:lnTo>
                  <a:pt x="6369944" y="0"/>
                </a:lnTo>
                <a:lnTo>
                  <a:pt x="6369944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057674" y="2480790"/>
            <a:ext cx="10146517" cy="5606867"/>
          </a:xfrm>
          <a:custGeom>
            <a:avLst/>
            <a:gdLst/>
            <a:ahLst/>
            <a:cxnLst/>
            <a:rect r="r" b="b" t="t" l="l"/>
            <a:pathLst>
              <a:path h="5606867" w="10146517">
                <a:moveTo>
                  <a:pt x="0" y="0"/>
                </a:moveTo>
                <a:lnTo>
                  <a:pt x="10146517" y="0"/>
                </a:lnTo>
                <a:lnTo>
                  <a:pt x="10146517" y="5606866"/>
                </a:lnTo>
                <a:lnTo>
                  <a:pt x="0" y="5606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43058" y="483421"/>
            <a:ext cx="13829233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POLICE FEEDBACKS AND SUGGESTIONS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3254553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325455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2443141" y="1901143"/>
            <a:ext cx="11895221" cy="7881109"/>
          </a:xfrm>
          <a:custGeom>
            <a:avLst/>
            <a:gdLst/>
            <a:ahLst/>
            <a:cxnLst/>
            <a:rect r="r" b="b" t="t" l="l"/>
            <a:pathLst>
              <a:path h="7881109" w="11895221">
                <a:moveTo>
                  <a:pt x="0" y="0"/>
                </a:moveTo>
                <a:lnTo>
                  <a:pt x="11895221" y="0"/>
                </a:lnTo>
                <a:lnTo>
                  <a:pt x="11895221" y="7881109"/>
                </a:lnTo>
                <a:lnTo>
                  <a:pt x="0" y="7881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1491" y="486796"/>
            <a:ext cx="13829233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POLICE DATA ANALYTICS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3254553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325455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94649" y="1995107"/>
            <a:ext cx="14691466" cy="7070268"/>
          </a:xfrm>
          <a:custGeom>
            <a:avLst/>
            <a:gdLst/>
            <a:ahLst/>
            <a:cxnLst/>
            <a:rect r="r" b="b" t="t" l="l"/>
            <a:pathLst>
              <a:path h="7070268" w="14691466">
                <a:moveTo>
                  <a:pt x="0" y="0"/>
                </a:moveTo>
                <a:lnTo>
                  <a:pt x="14691466" y="0"/>
                </a:lnTo>
                <a:lnTo>
                  <a:pt x="14691466" y="7070268"/>
                </a:lnTo>
                <a:lnTo>
                  <a:pt x="0" y="7070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18801" y="486796"/>
            <a:ext cx="1383192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MULTI LINGUAL SUPPORT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3960810"/>
            <a:ext cx="10620170" cy="18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86918" y="5866444"/>
            <a:ext cx="7514164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Team Jaipur Caps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2" id="22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5" id="3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743" y="606361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EXPECTED SOLUTION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17869" y="1769803"/>
            <a:ext cx="7906654" cy="790665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056069" y="2803170"/>
            <a:ext cx="2915093" cy="576797"/>
            <a:chOff x="0" y="0"/>
            <a:chExt cx="1036059" cy="20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6060" cy="205000"/>
            </a:xfrm>
            <a:custGeom>
              <a:avLst/>
              <a:gdLst/>
              <a:ahLst/>
              <a:cxnLst/>
              <a:rect r="r" b="b" t="t" l="l"/>
              <a:pathLst>
                <a:path h="205000" w="1036060">
                  <a:moveTo>
                    <a:pt x="102500" y="0"/>
                  </a:moveTo>
                  <a:lnTo>
                    <a:pt x="933559" y="0"/>
                  </a:lnTo>
                  <a:cubicBezTo>
                    <a:pt x="990169" y="0"/>
                    <a:pt x="1036060" y="45891"/>
                    <a:pt x="1036060" y="102500"/>
                  </a:cubicBezTo>
                  <a:lnTo>
                    <a:pt x="1036060" y="102500"/>
                  </a:lnTo>
                  <a:cubicBezTo>
                    <a:pt x="1036060" y="129685"/>
                    <a:pt x="1025260" y="155756"/>
                    <a:pt x="1006038" y="174979"/>
                  </a:cubicBezTo>
                  <a:cubicBezTo>
                    <a:pt x="986815" y="194201"/>
                    <a:pt x="960744" y="205000"/>
                    <a:pt x="933559" y="205000"/>
                  </a:cubicBezTo>
                  <a:lnTo>
                    <a:pt x="102500" y="205000"/>
                  </a:lnTo>
                  <a:cubicBezTo>
                    <a:pt x="45891" y="205000"/>
                    <a:pt x="0" y="159110"/>
                    <a:pt x="0" y="102500"/>
                  </a:cubicBezTo>
                  <a:lnTo>
                    <a:pt x="0" y="102500"/>
                  </a:lnTo>
                  <a:cubicBezTo>
                    <a:pt x="0" y="45891"/>
                    <a:pt x="45891" y="0"/>
                    <a:pt x="1025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036059" cy="18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056069" y="2922023"/>
            <a:ext cx="2915093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Kollektif Bold"/>
              </a:rPr>
              <a:t>SOCIAL MEDIA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2665" y="2514771"/>
            <a:ext cx="2915093" cy="576797"/>
            <a:chOff x="0" y="0"/>
            <a:chExt cx="1036059" cy="20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6060" cy="205000"/>
            </a:xfrm>
            <a:custGeom>
              <a:avLst/>
              <a:gdLst/>
              <a:ahLst/>
              <a:cxnLst/>
              <a:rect r="r" b="b" t="t" l="l"/>
              <a:pathLst>
                <a:path h="205000" w="1036060">
                  <a:moveTo>
                    <a:pt x="102500" y="0"/>
                  </a:moveTo>
                  <a:lnTo>
                    <a:pt x="933559" y="0"/>
                  </a:lnTo>
                  <a:cubicBezTo>
                    <a:pt x="990169" y="0"/>
                    <a:pt x="1036060" y="45891"/>
                    <a:pt x="1036060" y="102500"/>
                  </a:cubicBezTo>
                  <a:lnTo>
                    <a:pt x="1036060" y="102500"/>
                  </a:lnTo>
                  <a:cubicBezTo>
                    <a:pt x="1036060" y="129685"/>
                    <a:pt x="1025260" y="155756"/>
                    <a:pt x="1006038" y="174979"/>
                  </a:cubicBezTo>
                  <a:cubicBezTo>
                    <a:pt x="986815" y="194201"/>
                    <a:pt x="960744" y="205000"/>
                    <a:pt x="933559" y="205000"/>
                  </a:cubicBezTo>
                  <a:lnTo>
                    <a:pt x="102500" y="205000"/>
                  </a:lnTo>
                  <a:cubicBezTo>
                    <a:pt x="45891" y="205000"/>
                    <a:pt x="0" y="159110"/>
                    <a:pt x="0" y="102500"/>
                  </a:cubicBezTo>
                  <a:lnTo>
                    <a:pt x="0" y="102500"/>
                  </a:lnTo>
                  <a:cubicBezTo>
                    <a:pt x="0" y="45891"/>
                    <a:pt x="45891" y="0"/>
                    <a:pt x="10250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036059" cy="18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62665" y="2633625"/>
            <a:ext cx="2915093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Kollektif Bold"/>
              </a:rPr>
              <a:t>BULK SMS TOOL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62665" y="6517514"/>
            <a:ext cx="2915093" cy="576797"/>
            <a:chOff x="0" y="0"/>
            <a:chExt cx="1036059" cy="20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6060" cy="205000"/>
            </a:xfrm>
            <a:custGeom>
              <a:avLst/>
              <a:gdLst/>
              <a:ahLst/>
              <a:cxnLst/>
              <a:rect r="r" b="b" t="t" l="l"/>
              <a:pathLst>
                <a:path h="205000" w="1036060">
                  <a:moveTo>
                    <a:pt x="102500" y="0"/>
                  </a:moveTo>
                  <a:lnTo>
                    <a:pt x="933559" y="0"/>
                  </a:lnTo>
                  <a:cubicBezTo>
                    <a:pt x="990169" y="0"/>
                    <a:pt x="1036060" y="45891"/>
                    <a:pt x="1036060" y="102500"/>
                  </a:cubicBezTo>
                  <a:lnTo>
                    <a:pt x="1036060" y="102500"/>
                  </a:lnTo>
                  <a:cubicBezTo>
                    <a:pt x="1036060" y="129685"/>
                    <a:pt x="1025260" y="155756"/>
                    <a:pt x="1006038" y="174979"/>
                  </a:cubicBezTo>
                  <a:cubicBezTo>
                    <a:pt x="986815" y="194201"/>
                    <a:pt x="960744" y="205000"/>
                    <a:pt x="933559" y="205000"/>
                  </a:cubicBezTo>
                  <a:lnTo>
                    <a:pt x="102500" y="205000"/>
                  </a:lnTo>
                  <a:cubicBezTo>
                    <a:pt x="45891" y="205000"/>
                    <a:pt x="0" y="159110"/>
                    <a:pt x="0" y="102500"/>
                  </a:cubicBezTo>
                  <a:lnTo>
                    <a:pt x="0" y="102500"/>
                  </a:lnTo>
                  <a:cubicBezTo>
                    <a:pt x="0" y="45891"/>
                    <a:pt x="45891" y="0"/>
                    <a:pt x="1025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036059" cy="18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62665" y="6636367"/>
            <a:ext cx="2915093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Kollektif Bold"/>
              </a:rPr>
              <a:t>ONLINE PORTAL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167453" y="6805912"/>
            <a:ext cx="2915093" cy="576797"/>
            <a:chOff x="0" y="0"/>
            <a:chExt cx="1036059" cy="205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6060" cy="205000"/>
            </a:xfrm>
            <a:custGeom>
              <a:avLst/>
              <a:gdLst/>
              <a:ahLst/>
              <a:cxnLst/>
              <a:rect r="r" b="b" t="t" l="l"/>
              <a:pathLst>
                <a:path h="205000" w="1036060">
                  <a:moveTo>
                    <a:pt x="102500" y="0"/>
                  </a:moveTo>
                  <a:lnTo>
                    <a:pt x="933559" y="0"/>
                  </a:lnTo>
                  <a:cubicBezTo>
                    <a:pt x="990169" y="0"/>
                    <a:pt x="1036060" y="45891"/>
                    <a:pt x="1036060" y="102500"/>
                  </a:cubicBezTo>
                  <a:lnTo>
                    <a:pt x="1036060" y="102500"/>
                  </a:lnTo>
                  <a:cubicBezTo>
                    <a:pt x="1036060" y="129685"/>
                    <a:pt x="1025260" y="155756"/>
                    <a:pt x="1006038" y="174979"/>
                  </a:cubicBezTo>
                  <a:cubicBezTo>
                    <a:pt x="986815" y="194201"/>
                    <a:pt x="960744" y="205000"/>
                    <a:pt x="933559" y="205000"/>
                  </a:cubicBezTo>
                  <a:lnTo>
                    <a:pt x="102500" y="205000"/>
                  </a:lnTo>
                  <a:cubicBezTo>
                    <a:pt x="45891" y="205000"/>
                    <a:pt x="0" y="159110"/>
                    <a:pt x="0" y="102500"/>
                  </a:cubicBezTo>
                  <a:lnTo>
                    <a:pt x="0" y="102500"/>
                  </a:lnTo>
                  <a:cubicBezTo>
                    <a:pt x="0" y="45891"/>
                    <a:pt x="45891" y="0"/>
                    <a:pt x="102500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036059" cy="18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167453" y="6924765"/>
            <a:ext cx="2915093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Kollektif Bold"/>
              </a:rPr>
              <a:t>AUTO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284810"/>
            <a:ext cx="398302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545454"/>
                </a:solidFill>
                <a:latin typeface="DM Sans"/>
              </a:rPr>
              <a:t>Record detailed comments for a holistic view.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285922"/>
            <a:ext cx="398302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545454"/>
                </a:solidFill>
                <a:latin typeface="DM Sans"/>
              </a:rPr>
              <a:t>Gather quick feedbacks on experiences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22104" y="7569806"/>
            <a:ext cx="398302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545454"/>
                </a:solidFill>
                <a:latin typeface="DM Sans"/>
              </a:rPr>
              <a:t>Engage users with questions and compile answers in real-time.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22104" y="3569934"/>
            <a:ext cx="398302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545454"/>
                </a:solidFill>
                <a:latin typeface="DM Sans"/>
              </a:rPr>
              <a:t>Allow users to share experiences.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00050" y="482536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BULK SMS TOOL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33208" y="1142874"/>
            <a:ext cx="8474240" cy="847424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8559" y="3339283"/>
            <a:ext cx="2685026" cy="838412"/>
            <a:chOff x="0" y="0"/>
            <a:chExt cx="954291" cy="2979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4291" cy="297982"/>
            </a:xfrm>
            <a:custGeom>
              <a:avLst/>
              <a:gdLst/>
              <a:ahLst/>
              <a:cxnLst/>
              <a:rect r="r" b="b" t="t" l="l"/>
              <a:pathLst>
                <a:path h="297982" w="954291">
                  <a:moveTo>
                    <a:pt x="147052" y="0"/>
                  </a:moveTo>
                  <a:lnTo>
                    <a:pt x="807239" y="0"/>
                  </a:lnTo>
                  <a:cubicBezTo>
                    <a:pt x="846239" y="0"/>
                    <a:pt x="883643" y="15493"/>
                    <a:pt x="911220" y="43070"/>
                  </a:cubicBezTo>
                  <a:cubicBezTo>
                    <a:pt x="938798" y="70648"/>
                    <a:pt x="954291" y="108051"/>
                    <a:pt x="954291" y="147052"/>
                  </a:cubicBezTo>
                  <a:lnTo>
                    <a:pt x="954291" y="150930"/>
                  </a:lnTo>
                  <a:cubicBezTo>
                    <a:pt x="954291" y="189930"/>
                    <a:pt x="938798" y="227334"/>
                    <a:pt x="911220" y="254911"/>
                  </a:cubicBezTo>
                  <a:cubicBezTo>
                    <a:pt x="883643" y="282489"/>
                    <a:pt x="846239" y="297982"/>
                    <a:pt x="807239" y="297982"/>
                  </a:cubicBezTo>
                  <a:lnTo>
                    <a:pt x="147052" y="297982"/>
                  </a:lnTo>
                  <a:cubicBezTo>
                    <a:pt x="108051" y="297982"/>
                    <a:pt x="70648" y="282489"/>
                    <a:pt x="43070" y="254911"/>
                  </a:cubicBezTo>
                  <a:cubicBezTo>
                    <a:pt x="15493" y="227334"/>
                    <a:pt x="0" y="189930"/>
                    <a:pt x="0" y="150930"/>
                  </a:cubicBezTo>
                  <a:lnTo>
                    <a:pt x="0" y="147052"/>
                  </a:lnTo>
                  <a:cubicBezTo>
                    <a:pt x="0" y="108051"/>
                    <a:pt x="15493" y="70648"/>
                    <a:pt x="43070" y="43070"/>
                  </a:cubicBezTo>
                  <a:cubicBezTo>
                    <a:pt x="70648" y="15493"/>
                    <a:pt x="108051" y="0"/>
                    <a:pt x="147052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954291" cy="278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"/>
                </a:rPr>
                <a:t>Bulk Sms Tool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70384" y="1849061"/>
            <a:ext cx="9642783" cy="6957737"/>
            <a:chOff x="0" y="0"/>
            <a:chExt cx="12857044" cy="92769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91549" y="-9525"/>
              <a:ext cx="1266549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545454"/>
                  </a:solidFill>
                  <a:latin typeface="DM Sans Bold"/>
                </a:rPr>
                <a:t>Expectation</a:t>
              </a:r>
              <a:r>
                <a:rPr lang="en-US" sz="3000">
                  <a:solidFill>
                    <a:srgbClr val="545454"/>
                  </a:solidFill>
                  <a:latin typeface="DM Sans"/>
                </a:rPr>
                <a:t>- Gather quick feedbacks on experiences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840" y="1691700"/>
              <a:ext cx="1231112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When a  police officer register the FIR, an SMS is sent to the citizen for initial feedback.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4064" y="6513040"/>
              <a:ext cx="1144960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can directly fill the feedback through the link provided in SMS.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6458" y="8088686"/>
              <a:ext cx="1181773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can fill the feedback form through AutoChat Bot or manually.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6458" y="4848493"/>
              <a:ext cx="1168481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will receive the SMS if his FIR is resolved or after 3 months to provide the final feedback.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70096"/>
              <a:ext cx="1168481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will receive the SMS after 7 days of registration if FIR is not resolved.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551429" y="5475036"/>
            <a:ext cx="5256374" cy="3333680"/>
          </a:xfrm>
          <a:custGeom>
            <a:avLst/>
            <a:gdLst/>
            <a:ahLst/>
            <a:cxnLst/>
            <a:rect r="r" b="b" t="t" l="l"/>
            <a:pathLst>
              <a:path h="3333680" w="5256374">
                <a:moveTo>
                  <a:pt x="0" y="0"/>
                </a:moveTo>
                <a:lnTo>
                  <a:pt x="5256375" y="0"/>
                </a:lnTo>
                <a:lnTo>
                  <a:pt x="5256375" y="3333680"/>
                </a:lnTo>
                <a:lnTo>
                  <a:pt x="0" y="333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940" r="-13629" b="-24625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333466" y="2146900"/>
            <a:ext cx="5494974" cy="3328136"/>
          </a:xfrm>
          <a:custGeom>
            <a:avLst/>
            <a:gdLst/>
            <a:ahLst/>
            <a:cxnLst/>
            <a:rect r="r" b="b" t="t" l="l"/>
            <a:pathLst>
              <a:path h="3328136" w="5494974">
                <a:moveTo>
                  <a:pt x="0" y="0"/>
                </a:moveTo>
                <a:lnTo>
                  <a:pt x="5494975" y="0"/>
                </a:lnTo>
                <a:lnTo>
                  <a:pt x="5494975" y="3328136"/>
                </a:lnTo>
                <a:lnTo>
                  <a:pt x="0" y="3328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79" t="-209184" r="-15403" b="-112875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779371" y="376376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SCREENSHOTS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2343023" y="5588850"/>
            <a:ext cx="5387100" cy="3223407"/>
          </a:xfrm>
          <a:custGeom>
            <a:avLst/>
            <a:gdLst/>
            <a:ahLst/>
            <a:cxnLst/>
            <a:rect r="r" b="b" t="t" l="l"/>
            <a:pathLst>
              <a:path h="3223407" w="5387100">
                <a:moveTo>
                  <a:pt x="0" y="0"/>
                </a:moveTo>
                <a:lnTo>
                  <a:pt x="5387100" y="0"/>
                </a:lnTo>
                <a:lnTo>
                  <a:pt x="5387100" y="3223407"/>
                </a:lnTo>
                <a:lnTo>
                  <a:pt x="0" y="3223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37646" r="-11588" b="-66418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879435" y="1487753"/>
            <a:ext cx="3922395" cy="57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4000">
                <a:solidFill>
                  <a:srgbClr val="48CFAE"/>
                </a:solidFill>
                <a:latin typeface="DM Sans"/>
              </a:rPr>
              <a:t>Registration OTP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62439" y="4766713"/>
            <a:ext cx="6148268" cy="57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4000">
                <a:solidFill>
                  <a:srgbClr val="48CFAE"/>
                </a:solidFill>
                <a:latin typeface="DM Sans"/>
              </a:rPr>
              <a:t>Feedback after Resolution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7233" y="4678679"/>
            <a:ext cx="3677603" cy="57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4000">
                <a:solidFill>
                  <a:srgbClr val="48CFAE"/>
                </a:solidFill>
                <a:latin typeface="DM Sans"/>
              </a:rPr>
              <a:t>Initial Feedback</a:t>
            </a:r>
          </a:p>
        </p:txBody>
      </p:sp>
      <p:sp>
        <p:nvSpPr>
          <p:cNvPr name="AutoShape 45" id="45"/>
          <p:cNvSpPr/>
          <p:nvPr/>
        </p:nvSpPr>
        <p:spPr>
          <a:xfrm>
            <a:off x="12770705" y="8204164"/>
            <a:ext cx="368814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1186688" y="8413279"/>
            <a:ext cx="368814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83462" y="1153769"/>
            <a:ext cx="8343500" cy="834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1830" y="6517514"/>
            <a:ext cx="2915093" cy="576797"/>
            <a:chOff x="0" y="0"/>
            <a:chExt cx="3886791" cy="76906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886791" cy="769062"/>
              <a:chOff x="0" y="0"/>
              <a:chExt cx="1036059" cy="205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61646"/>
              <a:ext cx="3886791" cy="43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FFFFFF"/>
                  </a:solidFill>
                  <a:latin typeface="Kollektif Bold"/>
                </a:rPr>
                <a:t>ONLINE PORTAL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0405" y="606361"/>
            <a:ext cx="10300971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ONLINE PORTAL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448714" y="2043082"/>
            <a:ext cx="8974991" cy="6341754"/>
            <a:chOff x="0" y="0"/>
            <a:chExt cx="11966654" cy="84556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1966654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545454"/>
                  </a:solidFill>
                  <a:latin typeface="DM Sans Bold"/>
                </a:rPr>
                <a:t>Expectation</a:t>
              </a:r>
              <a:r>
                <a:rPr lang="en-US" sz="3000">
                  <a:solidFill>
                    <a:srgbClr val="545454"/>
                  </a:solidFill>
                  <a:latin typeface="DM Sans"/>
                </a:rPr>
                <a:t>- Record detailed comments for a holistic view.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77787"/>
              <a:ext cx="1196665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After successful registration of FIR, citizen can fill the feedback form provided through SMS.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93133"/>
              <a:ext cx="1196665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will receive link to the feedback form after 7 days if his FIR is not resolved.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051654"/>
              <a:ext cx="11966654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Citizen will receive link to the feedback form if his FIR is resolved or each month upto 3 months if his FIR is not resolved.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267375"/>
              <a:ext cx="1196665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anva Sans"/>
                </a:rPr>
                <a:t>We have also provided a Suggestion form, where citizen can give the suggestion anoymously.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541904" y="1860176"/>
            <a:ext cx="15959472" cy="8031144"/>
          </a:xfrm>
          <a:custGeom>
            <a:avLst/>
            <a:gdLst/>
            <a:ahLst/>
            <a:cxnLst/>
            <a:rect r="r" b="b" t="t" l="l"/>
            <a:pathLst>
              <a:path h="8031144" w="15959472">
                <a:moveTo>
                  <a:pt x="0" y="0"/>
                </a:moveTo>
                <a:lnTo>
                  <a:pt x="15959473" y="0"/>
                </a:lnTo>
                <a:lnTo>
                  <a:pt x="15959473" y="8031144"/>
                </a:lnTo>
                <a:lnTo>
                  <a:pt x="0" y="8031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8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79371" y="483421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FEEDBACK FORM</a:t>
            </a:r>
          </a:p>
        </p:txBody>
      </p:sp>
      <p:sp>
        <p:nvSpPr>
          <p:cNvPr name="AutoShape 38" id="38"/>
          <p:cNvSpPr/>
          <p:nvPr/>
        </p:nvSpPr>
        <p:spPr>
          <a:xfrm>
            <a:off x="1998200" y="2399968"/>
            <a:ext cx="368814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4024" y="1331092"/>
            <a:ext cx="7906654" cy="79066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79460" y="6313824"/>
            <a:ext cx="2915093" cy="576797"/>
            <a:chOff x="0" y="0"/>
            <a:chExt cx="3886791" cy="76906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886791" cy="769062"/>
              <a:chOff x="0" y="0"/>
              <a:chExt cx="1036059" cy="205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227C9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61646"/>
              <a:ext cx="3886791" cy="43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FFFFFF"/>
                  </a:solidFill>
                  <a:latin typeface="Kollektif Bold"/>
                </a:rPr>
                <a:t>AUTO CHATBOT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9768" y="606361"/>
            <a:ext cx="10300971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AUTOCHAT 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3848" y="2388144"/>
            <a:ext cx="7750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545454"/>
                </a:solidFill>
                <a:latin typeface="DM Sans Bold"/>
              </a:rPr>
              <a:t>Expectation</a:t>
            </a:r>
            <a:r>
              <a:rPr lang="en-US" sz="3000">
                <a:solidFill>
                  <a:srgbClr val="545454"/>
                </a:solidFill>
                <a:latin typeface="DM Sans"/>
              </a:rPr>
              <a:t>- Engage users with questions and compile answers in real-time.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9536" y="3618574"/>
            <a:ext cx="869545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Citizens can provide the feedback through Autochat Bot.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3848" y="5949090"/>
            <a:ext cx="86954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Citizens can provide input through speech also.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63848" y="6637891"/>
            <a:ext cx="86954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Autochat Bot is voice assisted.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3848" y="7287604"/>
            <a:ext cx="869545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Autochat Bot is user friendly as well as mobile friendly.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63848" y="4803089"/>
            <a:ext cx="869545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Citizens can either fill the feedback form manually or can fill it using Auto Chatbot.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4700834" y="1147554"/>
            <a:ext cx="8200636" cy="8654965"/>
          </a:xfrm>
          <a:custGeom>
            <a:avLst/>
            <a:gdLst/>
            <a:ahLst/>
            <a:cxnLst/>
            <a:rect r="r" b="b" t="t" l="l"/>
            <a:pathLst>
              <a:path h="8654965" w="8200636">
                <a:moveTo>
                  <a:pt x="0" y="0"/>
                </a:moveTo>
                <a:lnTo>
                  <a:pt x="8200636" y="0"/>
                </a:lnTo>
                <a:lnTo>
                  <a:pt x="8200636" y="8654965"/>
                </a:lnTo>
                <a:lnTo>
                  <a:pt x="0" y="8654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0950" y="228677"/>
            <a:ext cx="11403905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48CFAE"/>
                </a:solidFill>
                <a:latin typeface="Kollektif Bold"/>
              </a:rPr>
              <a:t>FEEDBACK THROUGH CHATBOT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DAF6L4PTTUE</dc:identifier>
  <dcterms:modified xsi:type="dcterms:W3CDTF">2011-08-01T06:04:30Z</dcterms:modified>
  <cp:revision>1</cp:revision>
  <dc:title>Colorful Modern Business Infographic Presentation</dc:title>
</cp:coreProperties>
</file>